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6" r:id="rId47"/>
    <p:sldId id="307" r:id="rId48"/>
    <p:sldId id="308" r:id="rId49"/>
    <p:sldId id="309" r:id="rId50"/>
    <p:sldId id="310" r:id="rId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32"/>
    <p:restoredTop sz="94595"/>
  </p:normalViewPr>
  <p:slideViewPr>
    <p:cSldViewPr snapToGrid="0" snapToObjects="1">
      <p:cViewPr varScale="1">
        <p:scale>
          <a:sx n="72" d="100"/>
          <a:sy n="72" d="100"/>
        </p:scale>
        <p:origin x="19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rPr dirty="0"/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dirty="0"/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matetheboringstuff.com/2e/chapter16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Tabular Data"/>
          <p:cNvSpPr txBox="1">
            <a:spLocks noGrp="1"/>
          </p:cNvSpPr>
          <p:nvPr>
            <p:ph type="ctrTitle"/>
          </p:nvPr>
        </p:nvSpPr>
        <p:spPr>
          <a:xfrm>
            <a:off x="210740" y="1765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[</a:t>
            </a:r>
            <a:r>
              <a:rPr lang="en-US"/>
              <a:t>220 / 319</a:t>
            </a:r>
            <a:r>
              <a:t>] </a:t>
            </a:r>
            <a:r>
              <a:rPr dirty="0"/>
              <a:t>Tabular Data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6FAE05-6C53-1E4A-8716-E3DBDF74E8EB}"/>
              </a:ext>
            </a:extLst>
          </p:cNvPr>
          <p:cNvSpPr txBox="1">
            <a:spLocks/>
          </p:cNvSpPr>
          <p:nvPr/>
        </p:nvSpPr>
        <p:spPr bwMode="auto">
          <a:xfrm>
            <a:off x="1541860" y="527936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Meena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Syamkumar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n-US" altLang="en-US" sz="3700" b="0" dirty="0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Andy </a:t>
            </a:r>
            <a:r>
              <a:rPr lang="en-US" altLang="en-US" sz="3700" b="0" dirty="0" err="1"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rPr>
              <a:t>Kuemmel</a:t>
            </a:r>
            <a:endParaRPr lang="en-US" altLang="en-US" sz="3700" b="0" dirty="0">
              <a:latin typeface="Gill Sans" panose="020B0502020104020203" pitchFamily="34" charset="-79"/>
              <a:ea typeface="Gill Sans" panose="020B0502020104020203" pitchFamily="34" charset="-79"/>
              <a:cs typeface="Gill Sans" panose="020B0502020104020203" pitchFamily="34" charset="-79"/>
              <a:sym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74" name="Spreadsheets often allow different fon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allow different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fonts</a:t>
            </a:r>
          </a:p>
        </p:txBody>
      </p:sp>
      <p:sp>
        <p:nvSpPr>
          <p:cNvPr id="175" name="Callout"/>
          <p:cNvSpPr/>
          <p:nvPr/>
        </p:nvSpPr>
        <p:spPr>
          <a:xfrm>
            <a:off x="3032869" y="4762500"/>
            <a:ext cx="1351360" cy="37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653"/>
                  <a:pt x="8849" y="3692"/>
                </a:cubicBezTo>
                <a:lnTo>
                  <a:pt x="8849" y="7731"/>
                </a:lnTo>
                <a:lnTo>
                  <a:pt x="0" y="12900"/>
                </a:lnTo>
                <a:lnTo>
                  <a:pt x="8856" y="18069"/>
                </a:lnTo>
                <a:cubicBezTo>
                  <a:pt x="8880" y="20031"/>
                  <a:pt x="9319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947"/>
                  <a:pt x="21600" y="17908"/>
                </a:cubicBezTo>
                <a:lnTo>
                  <a:pt x="21600" y="3692"/>
                </a:lnTo>
                <a:cubicBezTo>
                  <a:pt x="21600" y="165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6" name="bold"/>
          <p:cNvSpPr txBox="1"/>
          <p:nvPr/>
        </p:nvSpPr>
        <p:spPr>
          <a:xfrm>
            <a:off x="2194222" y="4719637"/>
            <a:ext cx="7911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bold</a:t>
            </a:r>
          </a:p>
        </p:txBody>
      </p:sp>
      <p:sp>
        <p:nvSpPr>
          <p:cNvPr id="177" name="regular"/>
          <p:cNvSpPr txBox="1"/>
          <p:nvPr/>
        </p:nvSpPr>
        <p:spPr>
          <a:xfrm>
            <a:off x="1706810" y="5642173"/>
            <a:ext cx="122068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regular</a:t>
            </a:r>
          </a:p>
        </p:txBody>
      </p:sp>
      <p:sp>
        <p:nvSpPr>
          <p:cNvPr id="178" name="Callout"/>
          <p:cNvSpPr/>
          <p:nvPr/>
        </p:nvSpPr>
        <p:spPr>
          <a:xfrm>
            <a:off x="2970807" y="5702300"/>
            <a:ext cx="1351361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823"/>
                  <a:pt x="8849" y="4071"/>
                </a:cubicBezTo>
                <a:lnTo>
                  <a:pt x="8849" y="6284"/>
                </a:lnTo>
                <a:lnTo>
                  <a:pt x="0" y="11983"/>
                </a:lnTo>
                <a:lnTo>
                  <a:pt x="8856" y="17682"/>
                </a:lnTo>
                <a:cubicBezTo>
                  <a:pt x="8877" y="19856"/>
                  <a:pt x="9317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82" name="Spreadsheets often support multiple shee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support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sheets</a:t>
            </a:r>
          </a:p>
        </p:txBody>
      </p:sp>
      <p:sp>
        <p:nvSpPr>
          <p:cNvPr id="183" name="Callout"/>
          <p:cNvSpPr/>
          <p:nvPr/>
        </p:nvSpPr>
        <p:spPr>
          <a:xfrm>
            <a:off x="5200848" y="8788400"/>
            <a:ext cx="4759723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" y="0"/>
                </a:moveTo>
                <a:cubicBezTo>
                  <a:pt x="129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129" y="21600"/>
                  <a:pt x="288" y="21600"/>
                </a:cubicBezTo>
                <a:lnTo>
                  <a:pt x="2694" y="21600"/>
                </a:lnTo>
                <a:cubicBezTo>
                  <a:pt x="2852" y="21600"/>
                  <a:pt x="2981" y="19804"/>
                  <a:pt x="2983" y="17580"/>
                </a:cubicBezTo>
                <a:lnTo>
                  <a:pt x="21600" y="11907"/>
                </a:lnTo>
                <a:lnTo>
                  <a:pt x="2983" y="6208"/>
                </a:lnTo>
                <a:lnTo>
                  <a:pt x="2983" y="4071"/>
                </a:lnTo>
                <a:cubicBezTo>
                  <a:pt x="2983" y="1823"/>
                  <a:pt x="2854" y="0"/>
                  <a:pt x="2694" y="0"/>
                </a:cubicBezTo>
                <a:lnTo>
                  <a:pt x="28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4" name="more tables of data"/>
          <p:cNvSpPr txBox="1"/>
          <p:nvPr/>
        </p:nvSpPr>
        <p:spPr>
          <a:xfrm>
            <a:off x="9934922" y="8728273"/>
            <a:ext cx="313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more tables of data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Excel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Excel Files</a:t>
            </a:r>
          </a:p>
        </p:txBody>
      </p:sp>
      <p:sp>
        <p:nvSpPr>
          <p:cNvPr id="187" name="Extension: .xlsx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Extension: .xlsx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Format: binary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rcRect b="1177"/>
          <a:stretch>
            <a:fillRect/>
          </a:stretch>
        </p:blipFill>
        <p:spPr>
          <a:xfrm>
            <a:off x="1111250" y="3929310"/>
            <a:ext cx="6705556" cy="487719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Rectangle"/>
          <p:cNvSpPr/>
          <p:nvPr/>
        </p:nvSpPr>
        <p:spPr>
          <a:xfrm>
            <a:off x="2540000" y="4114800"/>
            <a:ext cx="1983731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0" name="Writing code to read data from…"/>
          <p:cNvSpPr txBox="1"/>
          <p:nvPr/>
        </p:nvSpPr>
        <p:spPr>
          <a:xfrm>
            <a:off x="8065789" y="5363706"/>
            <a:ext cx="443954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Writing code to read data from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Excel files is tricky, unless you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use special modules</a:t>
            </a:r>
          </a:p>
        </p:txBody>
      </p:sp>
      <p:sp>
        <p:nvSpPr>
          <p:cNvPr id="191" name="Callout"/>
          <p:cNvSpPr/>
          <p:nvPr/>
        </p:nvSpPr>
        <p:spPr>
          <a:xfrm>
            <a:off x="2292548" y="2628900"/>
            <a:ext cx="1655367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3" y="0"/>
                </a:moveTo>
                <a:cubicBezTo>
                  <a:pt x="557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557" y="21600"/>
                  <a:pt x="1243" y="21600"/>
                </a:cubicBezTo>
                <a:lnTo>
                  <a:pt x="15650" y="21600"/>
                </a:lnTo>
                <a:cubicBezTo>
                  <a:pt x="16336" y="21600"/>
                  <a:pt x="16893" y="19776"/>
                  <a:pt x="16893" y="17528"/>
                </a:cubicBezTo>
                <a:lnTo>
                  <a:pt x="16893" y="16985"/>
                </a:lnTo>
                <a:lnTo>
                  <a:pt x="21600" y="11301"/>
                </a:lnTo>
                <a:lnTo>
                  <a:pt x="16893" y="5599"/>
                </a:lnTo>
                <a:lnTo>
                  <a:pt x="16893" y="4072"/>
                </a:lnTo>
                <a:cubicBezTo>
                  <a:pt x="16893" y="1824"/>
                  <a:pt x="16336" y="0"/>
                  <a:pt x="15650" y="0"/>
                </a:cubicBezTo>
                <a:lnTo>
                  <a:pt x="1243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2" name="just 0's and 1's, not human-readable characters.…"/>
          <p:cNvSpPr txBox="1"/>
          <p:nvPr/>
        </p:nvSpPr>
        <p:spPr>
          <a:xfrm>
            <a:off x="4076700" y="2600583"/>
            <a:ext cx="609782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just 0's and 1's, not human-readable characters.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Need special software…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195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SV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</p:txBody>
      </p:sp>
      <p:sp>
        <p:nvSpPr>
          <p:cNvPr id="198" name="CSV is a simple data format that stands for Comma-Separated Valu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is a simple data format that stands for</a:t>
            </a:r>
            <a:br>
              <a:rPr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omma-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eparated 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alues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 are like simple spreadsheets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organize cells of data into rows and columns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one sheet per file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holds strings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no way to specify font, borders, cell size,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9" name="you'll do lots of type casting/conversion!"/>
          <p:cNvSpPr txBox="1"/>
          <p:nvPr/>
        </p:nvSpPr>
        <p:spPr>
          <a:xfrm>
            <a:off x="6083399" y="4051299"/>
            <a:ext cx="50798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you'll do lots of type casting/conversion!</a:t>
            </a:r>
          </a:p>
        </p:txBody>
      </p:sp>
      <p:sp>
        <p:nvSpPr>
          <p:cNvPr id="200" name="Line"/>
          <p:cNvSpPr/>
          <p:nvPr/>
        </p:nvSpPr>
        <p:spPr>
          <a:xfrm flipH="1">
            <a:off x="4301430" y="4323109"/>
            <a:ext cx="1744316" cy="3249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384462"/>
            <a:ext cx="6775886" cy="62103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3" name="CSV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Files</a:t>
            </a:r>
          </a:p>
        </p:txBody>
      </p:sp>
      <p:sp>
        <p:nvSpPr>
          <p:cNvPr id="204" name="Extension: .csv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88471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Extension: .csv</a:t>
            </a:r>
          </a:p>
          <a:p>
            <a:pPr marL="0" lvl="5" indent="0">
              <a:buSzTx/>
              <a:buNone/>
            </a:pPr>
            <a:r>
              <a:t>Format: plain text</a:t>
            </a:r>
          </a:p>
        </p:txBody>
      </p:sp>
      <p:sp>
        <p:nvSpPr>
          <p:cNvPr id="205" name="Callout"/>
          <p:cNvSpPr/>
          <p:nvPr/>
        </p:nvSpPr>
        <p:spPr>
          <a:xfrm>
            <a:off x="2317948" y="2641600"/>
            <a:ext cx="2133204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4" y="0"/>
                </a:moveTo>
                <a:cubicBezTo>
                  <a:pt x="432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432" y="21600"/>
                  <a:pt x="964" y="21600"/>
                </a:cubicBezTo>
                <a:lnTo>
                  <a:pt x="17364" y="21600"/>
                </a:lnTo>
                <a:cubicBezTo>
                  <a:pt x="17897" y="21600"/>
                  <a:pt x="18329" y="19776"/>
                  <a:pt x="18329" y="17528"/>
                </a:cubicBezTo>
                <a:lnTo>
                  <a:pt x="18329" y="16119"/>
                </a:lnTo>
                <a:lnTo>
                  <a:pt x="21600" y="10418"/>
                </a:lnTo>
                <a:lnTo>
                  <a:pt x="18329" y="4717"/>
                </a:lnTo>
                <a:lnTo>
                  <a:pt x="18329" y="4072"/>
                </a:lnTo>
                <a:cubicBezTo>
                  <a:pt x="18329" y="1824"/>
                  <a:pt x="17897" y="0"/>
                  <a:pt x="17364" y="0"/>
                </a:cubicBezTo>
                <a:lnTo>
                  <a:pt x="9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just open in any editor (notepad, textedit, idle, etc) and you’ll be able to read it"/>
          <p:cNvSpPr txBox="1"/>
          <p:nvPr/>
        </p:nvSpPr>
        <p:spPr>
          <a:xfrm>
            <a:off x="4533900" y="2473583"/>
            <a:ext cx="648414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just open in any editor (notepad, </a:t>
            </a:r>
            <a:r>
              <a:rPr dirty="0" err="1">
                <a:latin typeface="+mn-lt"/>
              </a:rPr>
              <a:t>textedit</a:t>
            </a:r>
            <a:r>
              <a:rPr dirty="0">
                <a:latin typeface="+mn-lt"/>
              </a:rPr>
              <a:t>, idle, </a:t>
            </a:r>
            <a:r>
              <a:rPr dirty="0" err="1">
                <a:latin typeface="+mn-lt"/>
              </a:rPr>
              <a:t>etc</a:t>
            </a:r>
            <a:r>
              <a:rPr dirty="0">
                <a:latin typeface="+mn-lt"/>
              </a:rPr>
              <a:t>)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and you’ll be able to read it</a:t>
            </a:r>
          </a:p>
        </p:txBody>
      </p:sp>
      <p:sp>
        <p:nvSpPr>
          <p:cNvPr id="207" name="Writing code that understands…"/>
          <p:cNvSpPr txBox="1"/>
          <p:nvPr/>
        </p:nvSpPr>
        <p:spPr>
          <a:xfrm>
            <a:off x="8065789" y="5548373"/>
            <a:ext cx="443954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Writing code that understands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CSV files is easy</a:t>
            </a:r>
          </a:p>
        </p:txBody>
      </p:sp>
      <p:sp>
        <p:nvSpPr>
          <p:cNvPr id="208" name="Rectangle"/>
          <p:cNvSpPr/>
          <p:nvPr/>
        </p:nvSpPr>
        <p:spPr>
          <a:xfrm>
            <a:off x="3263900" y="4165600"/>
            <a:ext cx="1722140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Basic Syntax</a:t>
            </a:r>
          </a:p>
        </p:txBody>
      </p:sp>
      <p:sp>
        <p:nvSpPr>
          <p:cNvPr id="211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n-lt"/>
              </a:rPr>
              <a:t>Name,Date,Time,Status,Latitude,Longitude,WindSpeed,Ocean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EMMY,19760820,1200, TD,14.0N,48.0W,20,Atlantic</a:t>
            </a:r>
          </a:p>
        </p:txBody>
      </p:sp>
      <p:graphicFrame>
        <p:nvGraphicFramePr>
          <p:cNvPr id="212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3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14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15" name="Rectangle"/>
          <p:cNvSpPr/>
          <p:nvPr/>
        </p:nvSpPr>
        <p:spPr>
          <a:xfrm>
            <a:off x="1003300" y="2376413"/>
            <a:ext cx="1023342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6" name="Rectangle"/>
          <p:cNvSpPr/>
          <p:nvPr/>
        </p:nvSpPr>
        <p:spPr>
          <a:xfrm>
            <a:off x="901700" y="5868913"/>
            <a:ext cx="11595249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7" name="Each row is a line of the file"/>
          <p:cNvSpPr txBox="1"/>
          <p:nvPr/>
        </p:nvSpPr>
        <p:spPr>
          <a:xfrm>
            <a:off x="4738042" y="8775699"/>
            <a:ext cx="35287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Each row is a line of the file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0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 err="1">
                <a:latin typeface="+mn-lt"/>
              </a:rPr>
              <a:t>Name,Date,Time,Status,Latitude,Longitude,WindSpeed,Ocean</a:t>
            </a:r>
            <a:endParaRPr lang="en-US"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EMMY,19760820,1200, TD,14.0N,48.0W,20,Atlantic</a:t>
            </a:r>
          </a:p>
        </p:txBody>
      </p:sp>
      <p:graphicFrame>
        <p:nvGraphicFramePr>
          <p:cNvPr id="221" name="Table"/>
          <p:cNvGraphicFramePr/>
          <p:nvPr>
            <p:extLst>
              <p:ext uri="{D42A27DB-BD31-4B8C-83A1-F6EECF244321}">
                <p14:modId xmlns:p14="http://schemas.microsoft.com/office/powerpoint/2010/main" val="2737378072"/>
              </p:ext>
            </p:extLst>
          </p:nvPr>
        </p:nvGraphicFramePr>
        <p:xfrm>
          <a:off x="1079574" y="2467592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2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23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24" name="Rectangle"/>
          <p:cNvSpPr/>
          <p:nvPr/>
        </p:nvSpPr>
        <p:spPr>
          <a:xfrm>
            <a:off x="1030162" y="2954516"/>
            <a:ext cx="1023342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Rectangle"/>
          <p:cNvSpPr/>
          <p:nvPr/>
        </p:nvSpPr>
        <p:spPr>
          <a:xfrm>
            <a:off x="901700" y="6338813"/>
            <a:ext cx="9421416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6" name="Each row is a line of the file"/>
          <p:cNvSpPr txBox="1"/>
          <p:nvPr/>
        </p:nvSpPr>
        <p:spPr>
          <a:xfrm>
            <a:off x="4738042" y="8775699"/>
            <a:ext cx="35287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Each row is a line of the file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9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j-lt"/>
              </a:rPr>
              <a:t>Name,Date,Time,Status,Latitude,Longitude,WindSpeed,Ocean</a:t>
            </a:r>
            <a:endParaRPr dirty="0">
              <a:latin typeface="+mj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EMMY,19760820,1200, TD,14.0N,48.0W,20,Atlantic</a:t>
            </a:r>
          </a:p>
        </p:txBody>
      </p:sp>
      <p:graphicFrame>
        <p:nvGraphicFramePr>
          <p:cNvPr id="230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1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32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33" name="Rectangle"/>
          <p:cNvSpPr/>
          <p:nvPr/>
        </p:nvSpPr>
        <p:spPr>
          <a:xfrm>
            <a:off x="1003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4" name="Rectangle"/>
          <p:cNvSpPr/>
          <p:nvPr/>
        </p:nvSpPr>
        <p:spPr>
          <a:xfrm>
            <a:off x="939800" y="6331638"/>
            <a:ext cx="10668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5" name="Cells…"/>
          <p:cNvSpPr txBox="1"/>
          <p:nvPr/>
        </p:nvSpPr>
        <p:spPr>
          <a:xfrm>
            <a:off x="5986487" y="8775699"/>
            <a:ext cx="103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Cells…</a:t>
            </a:r>
          </a:p>
        </p:txBody>
      </p:sp>
      <p:sp>
        <p:nvSpPr>
          <p:cNvPr id="236" name="Rectangle"/>
          <p:cNvSpPr/>
          <p:nvPr/>
        </p:nvSpPr>
        <p:spPr>
          <a:xfrm>
            <a:off x="1992149" y="6331638"/>
            <a:ext cx="1678151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Rectangle"/>
          <p:cNvSpPr/>
          <p:nvPr/>
        </p:nvSpPr>
        <p:spPr>
          <a:xfrm>
            <a:off x="3763417" y="6331638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8" name="Rectangle"/>
          <p:cNvSpPr/>
          <p:nvPr/>
        </p:nvSpPr>
        <p:spPr>
          <a:xfrm>
            <a:off x="4712245" y="6331638"/>
            <a:ext cx="51906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9" name="Rectangle"/>
          <p:cNvSpPr/>
          <p:nvPr/>
        </p:nvSpPr>
        <p:spPr>
          <a:xfrm>
            <a:off x="5274025" y="6334714"/>
            <a:ext cx="1091948" cy="457201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0" name="Rectangle"/>
          <p:cNvSpPr/>
          <p:nvPr/>
        </p:nvSpPr>
        <p:spPr>
          <a:xfrm>
            <a:off x="6374145" y="6331638"/>
            <a:ext cx="1136803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1" name="Square"/>
          <p:cNvSpPr/>
          <p:nvPr/>
        </p:nvSpPr>
        <p:spPr>
          <a:xfrm>
            <a:off x="7519120" y="6331638"/>
            <a:ext cx="49810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2" name="Rectangle"/>
          <p:cNvSpPr/>
          <p:nvPr/>
        </p:nvSpPr>
        <p:spPr>
          <a:xfrm>
            <a:off x="8025397" y="6331638"/>
            <a:ext cx="157880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3" name="Rectangle"/>
          <p:cNvSpPr/>
          <p:nvPr/>
        </p:nvSpPr>
        <p:spPr>
          <a:xfrm>
            <a:off x="240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367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5" name="Rectangle"/>
          <p:cNvSpPr/>
          <p:nvPr/>
        </p:nvSpPr>
        <p:spPr>
          <a:xfrm>
            <a:off x="4940300" y="2808213"/>
            <a:ext cx="56842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6" name="Rectangle"/>
          <p:cNvSpPr/>
          <p:nvPr/>
        </p:nvSpPr>
        <p:spPr>
          <a:xfrm>
            <a:off x="6210300" y="2808213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Rectangle"/>
          <p:cNvSpPr/>
          <p:nvPr/>
        </p:nvSpPr>
        <p:spPr>
          <a:xfrm>
            <a:off x="74803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Square"/>
          <p:cNvSpPr/>
          <p:nvPr/>
        </p:nvSpPr>
        <p:spPr>
          <a:xfrm>
            <a:off x="8750300" y="2808213"/>
            <a:ext cx="45288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Rectangle"/>
          <p:cNvSpPr/>
          <p:nvPr/>
        </p:nvSpPr>
        <p:spPr>
          <a:xfrm>
            <a:off x="101854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52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j-lt"/>
              </a:rPr>
              <a:t>Name,Date,Time,Status,Latitude,Longitude,WindSpeed,Ocean</a:t>
            </a:r>
            <a:endParaRPr dirty="0">
              <a:latin typeface="+mj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HEIDI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19671019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1200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 TD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20.5N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54.0W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25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EMMY,19760820,1200, TD,14.0N,48.0W,20,Atlantic</a:t>
            </a:r>
          </a:p>
        </p:txBody>
      </p:sp>
      <p:graphicFrame>
        <p:nvGraphicFramePr>
          <p:cNvPr id="253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4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55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56" name="… are separated by commas"/>
          <p:cNvSpPr txBox="1"/>
          <p:nvPr/>
        </p:nvSpPr>
        <p:spPr>
          <a:xfrm>
            <a:off x="4677469" y="8775699"/>
            <a:ext cx="3649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57" name="Circle"/>
          <p:cNvSpPr/>
          <p:nvPr/>
        </p:nvSpPr>
        <p:spPr>
          <a:xfrm>
            <a:off x="3475230" y="6536640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8" name="Circle"/>
          <p:cNvSpPr/>
          <p:nvPr/>
        </p:nvSpPr>
        <p:spPr>
          <a:xfrm>
            <a:off x="1757109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Circle"/>
          <p:cNvSpPr/>
          <p:nvPr/>
        </p:nvSpPr>
        <p:spPr>
          <a:xfrm>
            <a:off x="4446370" y="6524563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Circle"/>
          <p:cNvSpPr/>
          <p:nvPr/>
        </p:nvSpPr>
        <p:spPr>
          <a:xfrm>
            <a:off x="6169423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Circle"/>
          <p:cNvSpPr/>
          <p:nvPr/>
        </p:nvSpPr>
        <p:spPr>
          <a:xfrm>
            <a:off x="5127935" y="6524562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2" name="Circle"/>
          <p:cNvSpPr/>
          <p:nvPr/>
        </p:nvSpPr>
        <p:spPr>
          <a:xfrm>
            <a:off x="7399169" y="652456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Circle"/>
          <p:cNvSpPr/>
          <p:nvPr/>
        </p:nvSpPr>
        <p:spPr>
          <a:xfrm>
            <a:off x="7904372" y="6524560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3" name="CSV forma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format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purpose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syntax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comparison to spreadsheet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CSV files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without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with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type casting</a:t>
            </a:r>
          </a:p>
        </p:txBody>
      </p:sp>
      <p:sp>
        <p:nvSpPr>
          <p:cNvPr id="124" name="Chapter 14 of Sweigart, to (and including) “Reading Data from Reader Objects in a for Loop”"/>
          <p:cNvSpPr/>
          <p:nvPr/>
        </p:nvSpPr>
        <p:spPr>
          <a:xfrm>
            <a:off x="6131991" y="4304307"/>
            <a:ext cx="6099424" cy="1144986"/>
          </a:xfrm>
          <a:prstGeom prst="rect">
            <a:avLst/>
          </a:prstGeom>
          <a:solidFill>
            <a:srgbClr val="E7E7E7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/>
            </a:pPr>
            <a:r>
              <a:t>Chapter 1</a:t>
            </a:r>
            <a:r>
              <a:rPr lang="en-US"/>
              <a:t>6</a:t>
            </a:r>
            <a:r>
              <a:t> of </a:t>
            </a:r>
            <a:r>
              <a:rPr dirty="0" err="1"/>
              <a:t>Sweigart</a:t>
            </a:r>
            <a:r>
              <a:rPr dirty="0"/>
              <a:t>, to (and including)</a:t>
            </a:r>
            <a:br>
              <a:rPr dirty="0"/>
            </a:br>
            <a:r>
              <a:rPr dirty="0"/>
              <a:t>“Reading Data from Reader Objects in a for Loop”</a:t>
            </a:r>
          </a:p>
        </p:txBody>
      </p:sp>
      <p:sp>
        <p:nvSpPr>
          <p:cNvPr id="125" name="https://automatetheboringstuff.com/chapter14/"/>
          <p:cNvSpPr txBox="1"/>
          <p:nvPr/>
        </p:nvSpPr>
        <p:spPr>
          <a:xfrm>
            <a:off x="6392518" y="8936093"/>
            <a:ext cx="63911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en-US" dirty="0">
                <a:hlinkClick r:id="rId2"/>
              </a:rPr>
              <a:t>https://automatetheboringstuff.com/2e/chapter16/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73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t>Name,Date,Time,Status,Latitude,Longitude,WindSpeed,Ocean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HEIDI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19671019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1200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 TD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20.5N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54.0W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25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EMMY,19760820,1200, TD,14.0N,48.0W,20,Atlantic</a:t>
            </a:r>
          </a:p>
        </p:txBody>
      </p:sp>
      <p:graphicFrame>
        <p:nvGraphicFramePr>
          <p:cNvPr id="274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5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76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77" name="… are separated by commas"/>
          <p:cNvSpPr txBox="1"/>
          <p:nvPr/>
        </p:nvSpPr>
        <p:spPr>
          <a:xfrm>
            <a:off x="4268936" y="8775699"/>
            <a:ext cx="44669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78" name="Circle"/>
          <p:cNvSpPr/>
          <p:nvPr/>
        </p:nvSpPr>
        <p:spPr>
          <a:xfrm>
            <a:off x="3784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9" name="Circle"/>
          <p:cNvSpPr/>
          <p:nvPr/>
        </p:nvSpPr>
        <p:spPr>
          <a:xfrm>
            <a:off x="1841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0" name="Circle"/>
          <p:cNvSpPr/>
          <p:nvPr/>
        </p:nvSpPr>
        <p:spPr>
          <a:xfrm>
            <a:off x="4800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Circle"/>
          <p:cNvSpPr/>
          <p:nvPr/>
        </p:nvSpPr>
        <p:spPr>
          <a:xfrm>
            <a:off x="67310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Circle"/>
          <p:cNvSpPr/>
          <p:nvPr/>
        </p:nvSpPr>
        <p:spPr>
          <a:xfrm>
            <a:off x="5562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Circle"/>
          <p:cNvSpPr/>
          <p:nvPr/>
        </p:nvSpPr>
        <p:spPr>
          <a:xfrm>
            <a:off x="80137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Circle"/>
          <p:cNvSpPr/>
          <p:nvPr/>
        </p:nvSpPr>
        <p:spPr>
          <a:xfrm>
            <a:off x="8572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6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8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9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0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1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2" name="Rectangle"/>
          <p:cNvSpPr/>
          <p:nvPr/>
        </p:nvSpPr>
        <p:spPr>
          <a:xfrm>
            <a:off x="673100" y="1146526"/>
            <a:ext cx="11930261" cy="8306049"/>
          </a:xfrm>
          <a:prstGeom prst="rect">
            <a:avLst/>
          </a:prstGeom>
          <a:solidFill>
            <a:srgbClr val="FFFFFF">
              <a:alpha val="9454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3" name="We call characters that act a separators “delimiters”…"/>
          <p:cNvSpPr txBox="1"/>
          <p:nvPr/>
        </p:nvSpPr>
        <p:spPr>
          <a:xfrm>
            <a:off x="1530686" y="5078810"/>
            <a:ext cx="9943428" cy="28725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 b="0"/>
            </a:pPr>
            <a:r>
              <a:rPr dirty="0">
                <a:latin typeface="+mj-lt"/>
              </a:rPr>
              <a:t>We call characters that act a separators “</a:t>
            </a:r>
            <a:r>
              <a:rPr b="1" dirty="0">
                <a:latin typeface="+mj-lt"/>
              </a:rPr>
              <a:t>delimiters</a:t>
            </a:r>
            <a:r>
              <a:rPr dirty="0">
                <a:latin typeface="+mj-lt"/>
              </a:rPr>
              <a:t>”</a:t>
            </a:r>
          </a:p>
          <a:p>
            <a:pPr>
              <a:defRPr sz="3600" b="0"/>
            </a:pPr>
            <a:endParaRPr dirty="0">
              <a:latin typeface="+mj-lt"/>
            </a:endParaRPr>
          </a:p>
          <a:p>
            <a:pPr>
              <a:defRPr sz="3600" b="0"/>
            </a:pPr>
            <a:r>
              <a:rPr dirty="0">
                <a:latin typeface="+mj-lt"/>
              </a:rPr>
              <a:t>Newlines delimit rows</a:t>
            </a:r>
          </a:p>
          <a:p>
            <a:pPr>
              <a:defRPr sz="3600" b="0"/>
            </a:pPr>
            <a:endParaRPr dirty="0">
              <a:latin typeface="+mj-lt"/>
            </a:endParaRPr>
          </a:p>
          <a:p>
            <a:pPr>
              <a:defRPr sz="3600" b="0"/>
            </a:pPr>
            <a:r>
              <a:rPr dirty="0">
                <a:latin typeface="+mj-lt"/>
              </a:rPr>
              <a:t>The comma is a delimiter between cells in a row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Advanced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Advanced Syntax</a:t>
            </a:r>
          </a:p>
        </p:txBody>
      </p:sp>
      <p:sp>
        <p:nvSpPr>
          <p:cNvPr id="296" name="We won’t go into details here, but there are some complexiti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+mj-lt"/>
              </a:rPr>
              <a:t>We won’t go into details here, but there are some complexities</a:t>
            </a:r>
          </a:p>
          <a:p>
            <a:pPr marL="0" lvl="5" indent="0">
              <a:buSzTx/>
              <a:buNone/>
            </a:pPr>
            <a:r>
              <a:rPr dirty="0">
                <a:latin typeface="+mj-lt"/>
              </a:rPr>
              <a:t>Motivation for more complicated syntax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a cell contains a newline?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we want a comma inside a cell?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a cell contains a quote?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we want to use different delimiters between rows/cells?</a:t>
            </a:r>
          </a:p>
        </p:txBody>
      </p:sp>
      <p:sp>
        <p:nvSpPr>
          <p:cNvPr id="297" name="usually better to use a general CSV module than roll your own"/>
          <p:cNvSpPr txBox="1"/>
          <p:nvPr/>
        </p:nvSpPr>
        <p:spPr>
          <a:xfrm>
            <a:off x="2584661" y="6888738"/>
            <a:ext cx="783547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j-lt"/>
              </a:rPr>
              <a:t>usually better to use a general CSV module than roll your own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00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+mn-lt"/>
              </a:rPr>
              <a:t>Spreadsheets</a:t>
            </a:r>
          </a:p>
          <a:p>
            <a:pPr marL="0" indent="0">
              <a:buSzTx/>
              <a:buNone/>
            </a:pPr>
            <a:r>
              <a:rPr dirty="0">
                <a:latin typeface="+mn-lt"/>
              </a:rPr>
              <a:t>CSVs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+mn-lt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03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04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05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06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07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11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12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13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14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5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16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17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8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9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20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21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322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we'll come back to this"/>
          <p:cNvSpPr txBox="1"/>
          <p:nvPr/>
        </p:nvSpPr>
        <p:spPr>
          <a:xfrm>
            <a:off x="10667034" y="4985544"/>
            <a:ext cx="168768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we'll come back to this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2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2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2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3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3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3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3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33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4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41" name="rows[1][0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rows[1][0]</a:t>
            </a:r>
          </a:p>
        </p:txBody>
      </p:sp>
      <p:sp>
        <p:nvSpPr>
          <p:cNvPr id="34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43" name="????"/>
          <p:cNvSpPr txBox="1"/>
          <p:nvPr/>
        </p:nvSpPr>
        <p:spPr>
          <a:xfrm>
            <a:off x="10064670" y="1457767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4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4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Baker</a:t>
            </a:r>
            <a:r>
              <a:rPr dirty="0">
                <a:latin typeface="+mn-lt"/>
              </a:rPr>
              <a:t>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4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5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5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5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5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5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6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61" name="rows[1][0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rows[1][0]</a:t>
            </a:r>
          </a:p>
        </p:txBody>
      </p:sp>
      <p:sp>
        <p:nvSpPr>
          <p:cNvPr id="36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63" name="&quot;Baker&quot;"/>
          <p:cNvSpPr txBox="1"/>
          <p:nvPr/>
        </p:nvSpPr>
        <p:spPr>
          <a:xfrm>
            <a:off x="10072303" y="1462034"/>
            <a:ext cx="106439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"Baker"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6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6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6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7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7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7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7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7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8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81" name="rows[3][1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rows[3][1]</a:t>
            </a:r>
          </a:p>
        </p:txBody>
      </p:sp>
      <p:sp>
        <p:nvSpPr>
          <p:cNvPr id="38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83" name="????"/>
          <p:cNvSpPr txBox="1"/>
          <p:nvPr/>
        </p:nvSpPr>
        <p:spPr>
          <a:xfrm>
            <a:off x="10039270" y="1457767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8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1975</a:t>
            </a:r>
            <a:r>
              <a:rPr>
                <a:latin typeface="+mn-lt"/>
              </a:rPr>
              <a:t>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38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9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0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01" name="rows[3][1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rows[3][1]</a:t>
            </a:r>
          </a:p>
        </p:txBody>
      </p:sp>
      <p:sp>
        <p:nvSpPr>
          <p:cNvPr id="40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03" name="“1975”"/>
          <p:cNvSpPr txBox="1"/>
          <p:nvPr/>
        </p:nvSpPr>
        <p:spPr>
          <a:xfrm>
            <a:off x="10113981" y="1462034"/>
            <a:ext cx="98103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“1975”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0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0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40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1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1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1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1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1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2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21" name="rows[1][-1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rows[1][-1]</a:t>
            </a:r>
          </a:p>
        </p:txBody>
      </p:sp>
      <p:sp>
        <p:nvSpPr>
          <p:cNvPr id="42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23" name="????"/>
          <p:cNvSpPr txBox="1"/>
          <p:nvPr/>
        </p:nvSpPr>
        <p:spPr>
          <a:xfrm>
            <a:off x="10064670" y="1462034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28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2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2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42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3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3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3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3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3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4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41" name="rows[1][-1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rows[1][-1]</a:t>
            </a:r>
          </a:p>
        </p:txBody>
      </p:sp>
      <p:sp>
        <p:nvSpPr>
          <p:cNvPr id="44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43" name="&quot;38&quot;"/>
          <p:cNvSpPr txBox="1"/>
          <p:nvPr/>
        </p:nvSpPr>
        <p:spPr>
          <a:xfrm>
            <a:off x="10159982" y="1462034"/>
            <a:ext cx="66043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"38"</a:t>
            </a:r>
          </a:p>
        </p:txBody>
      </p:sp>
      <p:pic>
        <p:nvPicPr>
          <p:cNvPr id="44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4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4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44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5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5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5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5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5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6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61" name="rows[0][-2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rows[0][-2]</a:t>
            </a:r>
          </a:p>
        </p:txBody>
      </p:sp>
      <p:sp>
        <p:nvSpPr>
          <p:cNvPr id="46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63" name="????"/>
          <p:cNvSpPr txBox="1"/>
          <p:nvPr/>
        </p:nvSpPr>
        <p:spPr>
          <a:xfrm>
            <a:off x="10267870" y="1462034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46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6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6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</a:t>
            </a:r>
            <a:r>
              <a:rPr b="1" dirty="0" err="1">
                <a:solidFill>
                  <a:srgbClr val="FF0000"/>
                </a:solidFill>
                <a:latin typeface="+mn-lt"/>
              </a:rPr>
              <a:t>damage</a:t>
            </a:r>
            <a:r>
              <a:rPr dirty="0" err="1">
                <a:latin typeface="+mn-lt"/>
              </a:rPr>
              <a:t>,</a:t>
            </a:r>
            <a:r>
              <a:rPr dirty="0" err="1">
                <a:solidFill>
                  <a:schemeClr val="tx1"/>
                </a:solidFill>
                <a:latin typeface="+mn-lt"/>
              </a:rPr>
              <a:t>deaths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46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7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7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7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7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7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8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81" name="rows[0][-2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rows[0][-2]</a:t>
            </a:r>
          </a:p>
        </p:txBody>
      </p:sp>
      <p:sp>
        <p:nvSpPr>
          <p:cNvPr id="48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83" name="&quot;damage&quot;"/>
          <p:cNvSpPr txBox="1"/>
          <p:nvPr/>
        </p:nvSpPr>
        <p:spPr>
          <a:xfrm>
            <a:off x="10082036" y="1457767"/>
            <a:ext cx="13497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"damage"</a:t>
            </a:r>
          </a:p>
        </p:txBody>
      </p:sp>
      <p:pic>
        <p:nvPicPr>
          <p:cNvPr id="48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Management</a:t>
            </a:r>
          </a:p>
        </p:txBody>
      </p:sp>
      <p:sp>
        <p:nvSpPr>
          <p:cNvPr id="487" name="1. spreadsheet in Excel"/>
          <p:cNvSpPr txBox="1"/>
          <p:nvPr/>
        </p:nvSpPr>
        <p:spPr>
          <a:xfrm>
            <a:off x="1323355" y="1765299"/>
            <a:ext cx="36232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spreadsheet in Excel</a:t>
            </a:r>
          </a:p>
        </p:txBody>
      </p:sp>
      <p:sp>
        <p:nvSpPr>
          <p:cNvPr id="4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Frederic,1979,130,1770000000,12</a:t>
            </a:r>
          </a:p>
        </p:txBody>
      </p:sp>
      <p:sp>
        <p:nvSpPr>
          <p:cNvPr id="489" name="2. CSV file saved somewhere"/>
          <p:cNvSpPr txBox="1"/>
          <p:nvPr/>
        </p:nvSpPr>
        <p:spPr>
          <a:xfrm>
            <a:off x="966069" y="6413499"/>
            <a:ext cx="45155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CSV file saved somewhere</a:t>
            </a:r>
          </a:p>
        </p:txBody>
      </p:sp>
      <p:sp>
        <p:nvSpPr>
          <p:cNvPr id="4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1" name="Save As…"/>
          <p:cNvSpPr txBox="1"/>
          <p:nvPr/>
        </p:nvSpPr>
        <p:spPr>
          <a:xfrm>
            <a:off x="3332484" y="5283200"/>
            <a:ext cx="1412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.CSV</a:t>
            </a:r>
          </a:p>
        </p:txBody>
      </p:sp>
      <p:sp>
        <p:nvSpPr>
          <p:cNvPr id="492" name="3. Python Program"/>
          <p:cNvSpPr txBox="1"/>
          <p:nvPr/>
        </p:nvSpPr>
        <p:spPr>
          <a:xfrm>
            <a:off x="7951366" y="380840"/>
            <a:ext cx="3035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Python Program</a:t>
            </a:r>
          </a:p>
        </p:txBody>
      </p:sp>
      <p:sp>
        <p:nvSpPr>
          <p:cNvPr id="4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[…"/>
          <p:cNvSpPr txBox="1"/>
          <p:nvPr/>
        </p:nvSpPr>
        <p:spPr>
          <a:xfrm>
            <a:off x="7146329" y="2681962"/>
            <a:ext cx="4504136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[“name”, “year”, …],</a:t>
            </a:r>
            <a:br/>
            <a: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4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500" name="list of lists"/>
          <p:cNvSpPr txBox="1"/>
          <p:nvPr/>
        </p:nvSpPr>
        <p:spPr>
          <a:xfrm rot="16200000">
            <a:off x="5903121" y="3259812"/>
            <a:ext cx="17134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lists</a:t>
            </a:r>
          </a:p>
        </p:txBody>
      </p:sp>
      <p:sp>
        <p:nvSpPr>
          <p:cNvPr id="501" name="rows[0][-2]"/>
          <p:cNvSpPr txBox="1"/>
          <p:nvPr/>
        </p:nvSpPr>
        <p:spPr>
          <a:xfrm>
            <a:off x="7471246" y="1458778"/>
            <a:ext cx="21263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rows[0][-2]</a:t>
            </a:r>
          </a:p>
        </p:txBody>
      </p:sp>
      <p:sp>
        <p:nvSpPr>
          <p:cNvPr id="50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3" name="&quot;damage&quot;"/>
          <p:cNvSpPr txBox="1"/>
          <p:nvPr/>
        </p:nvSpPr>
        <p:spPr>
          <a:xfrm>
            <a:off x="10255547" y="1469395"/>
            <a:ext cx="12567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"damage"</a:t>
            </a:r>
          </a:p>
        </p:txBody>
      </p:sp>
      <p:pic>
        <p:nvPicPr>
          <p:cNvPr id="5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Rectangle"/>
          <p:cNvSpPr/>
          <p:nvPr/>
        </p:nvSpPr>
        <p:spPr>
          <a:xfrm>
            <a:off x="609600" y="460424"/>
            <a:ext cx="12300502" cy="8832752"/>
          </a:xfrm>
          <a:prstGeom prst="rect">
            <a:avLst/>
          </a:prstGeom>
          <a:solidFill>
            <a:srgbClr val="FFFFFF">
              <a:alpha val="904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507" name="What does this look like?"/>
          <p:cNvSpPr txBox="1"/>
          <p:nvPr/>
        </p:nvSpPr>
        <p:spPr>
          <a:xfrm>
            <a:off x="5433342" y="6229219"/>
            <a:ext cx="39923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What does this look like?</a:t>
            </a:r>
          </a:p>
        </p:txBody>
      </p:sp>
      <p:sp>
        <p:nvSpPr>
          <p:cNvPr id="509" name="Connection Line"/>
          <p:cNvSpPr/>
          <p:nvPr/>
        </p:nvSpPr>
        <p:spPr>
          <a:xfrm>
            <a:off x="7433502" y="5324502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12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513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14" name="4/5/2015 13:34,Apples,73…"/>
          <p:cNvSpPr txBox="1"/>
          <p:nvPr/>
        </p:nvSpPr>
        <p:spPr>
          <a:xfrm>
            <a:off x="3603798" y="6013450"/>
            <a:ext cx="5614294" cy="26924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13:34,Apples,73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3:41,Cherries,85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4/6/2015 12:46,Pears,14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4/8/2015 8:59,Oranges,52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2:07,Apples,152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18:10,Bananas,23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2:40,Strawberries,98</a:t>
            </a:r>
          </a:p>
        </p:txBody>
      </p:sp>
      <p:sp>
        <p:nvSpPr>
          <p:cNvPr id="515" name="example.csv"/>
          <p:cNvSpPr txBox="1"/>
          <p:nvPr/>
        </p:nvSpPr>
        <p:spPr>
          <a:xfrm>
            <a:off x="762000" y="7099300"/>
            <a:ext cx="232395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example.csv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18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example.csv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19" name="[['4/5/2015 13:34', 'Apples', '73'], ['4/5/2015 3:41', 'Cherries', '85'],…"/>
          <p:cNvSpPr txBox="1"/>
          <p:nvPr/>
        </p:nvSpPr>
        <p:spPr>
          <a:xfrm>
            <a:off x="1843836" y="7185640"/>
            <a:ext cx="902009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>
                <a:latin typeface="+mn-lt"/>
              </a:rPr>
              <a:t>   [['4/5/2015 13:34', 'Apples', '73'], ['4/5/2015 3:41', 'Cherries', '85'],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['4/6/2015 12:46', 'Pears', '14'], ['4/8/2015 8:59', 'Oranges', '52'],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['4/10/2015 2:07', 'Apples', '152'], ['4/10/2015 18:10', 'Bananas', '23'],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['4/10/2015 2:40', 'Strawberries', '98']]</a:t>
            </a:r>
          </a:p>
        </p:txBody>
      </p:sp>
      <p:sp>
        <p:nvSpPr>
          <p:cNvPr id="520" name="Rounded Rectangle"/>
          <p:cNvSpPr/>
          <p:nvPr/>
        </p:nvSpPr>
        <p:spPr>
          <a:xfrm>
            <a:off x="2209799" y="4876519"/>
            <a:ext cx="2852887" cy="657870"/>
          </a:xfrm>
          <a:prstGeom prst="roundRect">
            <a:avLst>
              <a:gd name="adj" fmla="val 28957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1" name="Arrow"/>
          <p:cNvSpPr/>
          <p:nvPr/>
        </p:nvSpPr>
        <p:spPr>
          <a:xfrm rot="5400000">
            <a:off x="2735560" y="5540063"/>
            <a:ext cx="1801367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2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23" name="list of…"/>
          <p:cNvSpPr txBox="1"/>
          <p:nvPr/>
        </p:nvSpPr>
        <p:spPr>
          <a:xfrm>
            <a:off x="548126" y="7378699"/>
            <a:ext cx="124100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 of</a:t>
            </a:r>
          </a:p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26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27" name="let's generalize this to a function…"/>
          <p:cNvSpPr txBox="1"/>
          <p:nvPr/>
        </p:nvSpPr>
        <p:spPr>
          <a:xfrm>
            <a:off x="3707564" y="6087606"/>
            <a:ext cx="55896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+mj-lt"/>
              </a:rPr>
              <a:t>let's generalize this to a function</a:t>
            </a:r>
          </a:p>
          <a:p>
            <a:pPr lvl="1">
              <a:defRPr b="0"/>
            </a:pPr>
            <a:r>
              <a:rPr dirty="0">
                <a:latin typeface="+mj-lt"/>
              </a:rPr>
              <a:t>(don't need to know exactly how the code</a:t>
            </a:r>
          </a:p>
          <a:p>
            <a:pPr lvl="1">
              <a:defRPr b="0"/>
            </a:pPr>
            <a:r>
              <a:rPr dirty="0">
                <a:latin typeface="+mj-lt"/>
              </a:rPr>
              <a:t>works, though we will eventually)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30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exampleData</a:t>
            </a:r>
          </a:p>
        </p:txBody>
      </p:sp>
      <p:sp>
        <p:nvSpPr>
          <p:cNvPr id="531" name="let's generalize this to a function…"/>
          <p:cNvSpPr txBox="1"/>
          <p:nvPr/>
        </p:nvSpPr>
        <p:spPr>
          <a:xfrm>
            <a:off x="3707564" y="6087606"/>
            <a:ext cx="55896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+mn-lt"/>
              </a:rPr>
              <a:t>let's generalize this to a function</a:t>
            </a:r>
          </a:p>
          <a:p>
            <a:pPr lvl="1">
              <a:defRPr b="0"/>
            </a:pPr>
            <a:r>
              <a:rPr dirty="0">
                <a:latin typeface="+mn-lt"/>
              </a:rPr>
              <a:t>(don't need to know exactly how the code</a:t>
            </a:r>
          </a:p>
          <a:p>
            <a:pPr lvl="1">
              <a:defRPr b="0"/>
            </a:pPr>
            <a:r>
              <a:rPr dirty="0">
                <a:latin typeface="+mn-lt"/>
              </a:rPr>
              <a:t>works, though we will eventually)</a:t>
            </a:r>
          </a:p>
        </p:txBody>
      </p:sp>
      <p:sp>
        <p:nvSpPr>
          <p:cNvPr id="532" name="input"/>
          <p:cNvSpPr txBox="1"/>
          <p:nvPr/>
        </p:nvSpPr>
        <p:spPr>
          <a:xfrm>
            <a:off x="8026816" y="3020531"/>
            <a:ext cx="6926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dirty="0"/>
              <a:t>input</a:t>
            </a:r>
          </a:p>
        </p:txBody>
      </p:sp>
      <p:sp>
        <p:nvSpPr>
          <p:cNvPr id="533" name="output"/>
          <p:cNvSpPr txBox="1"/>
          <p:nvPr/>
        </p:nvSpPr>
        <p:spPr>
          <a:xfrm>
            <a:off x="2657326" y="5295899"/>
            <a:ext cx="857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output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36" name="def process_csv():…"/>
          <p:cNvSpPr txBox="1"/>
          <p:nvPr/>
        </p:nvSpPr>
        <p:spPr>
          <a:xfrm>
            <a:off x="2245918" y="2675882"/>
            <a:ext cx="10672665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37" name="1. move code to a function"/>
          <p:cNvSpPr txBox="1"/>
          <p:nvPr/>
        </p:nvSpPr>
        <p:spPr>
          <a:xfrm>
            <a:off x="4397300" y="7842249"/>
            <a:ext cx="42102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move code to a function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40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41" name="2. move out imports"/>
          <p:cNvSpPr txBox="1"/>
          <p:nvPr/>
        </p:nvSpPr>
        <p:spPr>
          <a:xfrm>
            <a:off x="4875782" y="7842249"/>
            <a:ext cx="32532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move out imports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32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44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45" name="3. return data to get it out of the function"/>
          <p:cNvSpPr txBox="1"/>
          <p:nvPr/>
        </p:nvSpPr>
        <p:spPr>
          <a:xfrm>
            <a:off x="3198043" y="7842249"/>
            <a:ext cx="66087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return data to get it out of the function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48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49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52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53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56" name="import csv…"/>
          <p:cNvSpPr txBox="1"/>
          <p:nvPr/>
        </p:nvSpPr>
        <p:spPr>
          <a:xfrm>
            <a:off x="2002560" y="2867268"/>
            <a:ext cx="11099800" cy="4396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>
              <a:defRPr sz="23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copied from https://</a:t>
            </a:r>
            <a:r>
              <a:rPr dirty="0" err="1"/>
              <a:t>automatetheboringstuff.com</a:t>
            </a:r>
            <a:r>
              <a:rPr lang="en-US" dirty="0"/>
              <a:t>/2e</a:t>
            </a:r>
            <a:r>
              <a:rPr dirty="0"/>
              <a:t>/chapter1</a:t>
            </a:r>
            <a:r>
              <a:rPr lang="en-US" dirty="0"/>
              <a:t>6</a:t>
            </a:r>
            <a:r>
              <a:rPr dirty="0"/>
              <a:t>/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 </a:t>
            </a:r>
            <a:r>
              <a:rPr dirty="0" err="1"/>
              <a:t>process_csv</a:t>
            </a:r>
            <a:r>
              <a:rPr dirty="0"/>
              <a:t>(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rPr dirty="0"/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strike="sngStrike" dirty="0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exampleFile</a:t>
            </a:r>
            <a:r>
              <a:rPr dirty="0"/>
              <a:t> = open(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rPr dirty="0"/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dirty="0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rPr dirty="0" err="1"/>
              <a:t>exampleData</a:t>
            </a:r>
            <a:endParaRPr dirty="0"/>
          </a:p>
        </p:txBody>
      </p:sp>
      <p:sp>
        <p:nvSpPr>
          <p:cNvPr id="557" name="5. cite the code"/>
          <p:cNvSpPr txBox="1"/>
          <p:nvPr/>
        </p:nvSpPr>
        <p:spPr>
          <a:xfrm>
            <a:off x="5266456" y="8299449"/>
            <a:ext cx="2471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5. cite the code</a:t>
            </a:r>
          </a:p>
        </p:txBody>
      </p:sp>
      <p:sp>
        <p:nvSpPr>
          <p:cNvPr id="558" name="Reminder!…"/>
          <p:cNvSpPr txBox="1"/>
          <p:nvPr/>
        </p:nvSpPr>
        <p:spPr>
          <a:xfrm>
            <a:off x="0" y="5049005"/>
            <a:ext cx="17738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Reminder!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cite code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copied online</a:t>
            </a:r>
          </a:p>
        </p:txBody>
      </p:sp>
      <p:sp>
        <p:nvSpPr>
          <p:cNvPr id="560" name="Connection Line"/>
          <p:cNvSpPr/>
          <p:nvPr/>
        </p:nvSpPr>
        <p:spPr>
          <a:xfrm>
            <a:off x="802044" y="4106188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63" name="import csv…"/>
          <p:cNvSpPr txBox="1"/>
          <p:nvPr/>
        </p:nvSpPr>
        <p:spPr>
          <a:xfrm>
            <a:off x="1852218" y="3133082"/>
            <a:ext cx="10672665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copied from https://</a:t>
            </a:r>
            <a:r>
              <a:rPr dirty="0" err="1"/>
              <a:t>automatetheboringstuff.com</a:t>
            </a:r>
            <a:r>
              <a:rPr lang="en-US" dirty="0"/>
              <a:t>/2e</a:t>
            </a:r>
            <a:r>
              <a:rPr dirty="0"/>
              <a:t>/chapter1</a:t>
            </a:r>
            <a:r>
              <a:rPr lang="en-US" dirty="0"/>
              <a:t>6</a:t>
            </a:r>
            <a:r>
              <a:rPr dirty="0"/>
              <a:t>/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 </a:t>
            </a:r>
            <a:r>
              <a:rPr dirty="0" err="1"/>
              <a:t>process_csv</a:t>
            </a:r>
            <a:r>
              <a:rPr dirty="0"/>
              <a:t>(filename):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exampleFile</a:t>
            </a:r>
            <a:r>
              <a:rPr dirty="0"/>
              <a:t> = open(filename</a:t>
            </a:r>
            <a:r>
              <a:rPr dirty="0">
                <a:solidFill>
                  <a:schemeClr val="accent1"/>
                </a:solidFill>
              </a:rPr>
              <a:t>, encoding="utf-8"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>
                <a:solidFill>
                  <a:schemeClr val="accent1"/>
                </a:solidFill>
              </a:rPr>
              <a:t>exampleFile.close</a:t>
            </a:r>
            <a:r>
              <a:rPr dirty="0">
                <a:solidFill>
                  <a:schemeClr val="accent1"/>
                </a:solidFill>
              </a:rPr>
              <a:t>()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return </a:t>
            </a:r>
            <a:r>
              <a:rPr dirty="0" err="1"/>
              <a:t>exampleData</a:t>
            </a:r>
            <a:endParaRPr dirty="0"/>
          </a:p>
        </p:txBody>
      </p:sp>
      <p:sp>
        <p:nvSpPr>
          <p:cNvPr id="564" name="keep this handy for copy/paste"/>
          <p:cNvSpPr txBox="1"/>
          <p:nvPr/>
        </p:nvSpPr>
        <p:spPr>
          <a:xfrm>
            <a:off x="4046512" y="7169149"/>
            <a:ext cx="49117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keep this handy for copy/paste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67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Spreadsheets</a:t>
            </a:r>
          </a:p>
          <a:p>
            <a:pPr marL="0" indent="0">
              <a:buSzTx/>
              <a:buNone/>
            </a:pPr>
            <a:r>
              <a:t>CSVs</a:t>
            </a:r>
          </a:p>
          <a:p>
            <a:pPr marL="0" indent="0">
              <a:buSzTx/>
              <a:buNone/>
            </a:pPr>
            <a:r>
              <a:t>Reading a CSV to a list of lists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Demo 1: Restaurant Location Looku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Example</a:t>
            </a:r>
            <a:r>
              <a:rPr dirty="0"/>
              <a:t>: Restaurant Location Lookup</a:t>
            </a:r>
          </a:p>
        </p:txBody>
      </p:sp>
      <p:sp>
        <p:nvSpPr>
          <p:cNvPr id="570" name="Goal: given a restaurant name, give x,y coordinates for i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given a restaurant name, give </a:t>
            </a:r>
            <a:r>
              <a:rPr dirty="0" err="1"/>
              <a:t>x,y</a:t>
            </a:r>
            <a:r>
              <a:rPr dirty="0"/>
              <a:t> coordinates for it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Restaurant name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X, Y coordinates</a:t>
            </a:r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rlookup.py subway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x=1, y=0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rlookup.py </a:t>
            </a:r>
            <a:r>
              <a:rPr sz="2800" b="1" dirty="0" err="1">
                <a:latin typeface="Courier"/>
                <a:ea typeface="Courier"/>
                <a:cs typeface="Courier"/>
                <a:sym typeface="Courier"/>
              </a:rPr>
              <a:t>mcdonalds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x=4, y=-3</a:t>
            </a:r>
            <a:br>
              <a:rPr sz="2800" dirty="0"/>
            </a:br>
            <a:endParaRPr sz="2800" dirty="0"/>
          </a:p>
        </p:txBody>
      </p:sp>
      <p:pic>
        <p:nvPicPr>
          <p:cNvPr id="5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300" y="6310247"/>
            <a:ext cx="575979" cy="503981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x"/>
          <p:cNvSpPr txBox="1"/>
          <p:nvPr/>
        </p:nvSpPr>
        <p:spPr>
          <a:xfrm>
            <a:off x="12379877" y="4688638"/>
            <a:ext cx="3018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73" name="Line"/>
          <p:cNvSpPr/>
          <p:nvPr/>
        </p:nvSpPr>
        <p:spPr>
          <a:xfrm>
            <a:off x="6111935" y="4917239"/>
            <a:ext cx="62097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4" name="Line"/>
          <p:cNvSpPr/>
          <p:nvPr/>
        </p:nvSpPr>
        <p:spPr>
          <a:xfrm flipV="1">
            <a:off x="9021845" y="2982423"/>
            <a:ext cx="1" cy="4281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501847"/>
            <a:ext cx="830784" cy="83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453" y="6228262"/>
            <a:ext cx="830785" cy="66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33" y="3980206"/>
            <a:ext cx="1044424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y"/>
          <p:cNvSpPr txBox="1"/>
          <p:nvPr/>
        </p:nvSpPr>
        <p:spPr>
          <a:xfrm>
            <a:off x="8875845" y="2491539"/>
            <a:ext cx="292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pic>
        <p:nvPicPr>
          <p:cNvPr id="57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100" y="4542825"/>
            <a:ext cx="991379" cy="667950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?"/>
          <p:cNvSpPr txBox="1"/>
          <p:nvPr/>
        </p:nvSpPr>
        <p:spPr>
          <a:xfrm>
            <a:off x="9741668" y="3968750"/>
            <a:ext cx="613347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800" b="0"/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emo 2: Nearest Restaurant Searc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Practice</a:t>
            </a:r>
            <a:r>
              <a:rPr dirty="0"/>
              <a:t>: Nearest Restaurant Search</a:t>
            </a:r>
          </a:p>
        </p:txBody>
      </p:sp>
      <p:sp>
        <p:nvSpPr>
          <p:cNvPr id="583" name="Goal: given a location, find the nearest restauran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given a location, find the nearest restaurant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X, Y coordinates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nearest restaurant</a:t>
            </a:r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nearest.py 4,-4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McDonalds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nearest.py -2,0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The Sett</a:t>
            </a:r>
            <a:br>
              <a:rPr sz="2800" dirty="0"/>
            </a:br>
            <a:endParaRPr sz="2800" dirty="0"/>
          </a:p>
        </p:txBody>
      </p:sp>
      <p:pic>
        <p:nvPicPr>
          <p:cNvPr id="5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300" y="6310247"/>
            <a:ext cx="575979" cy="503981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x"/>
          <p:cNvSpPr txBox="1"/>
          <p:nvPr/>
        </p:nvSpPr>
        <p:spPr>
          <a:xfrm>
            <a:off x="12379877" y="4688638"/>
            <a:ext cx="3018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86" name="Line"/>
          <p:cNvSpPr/>
          <p:nvPr/>
        </p:nvSpPr>
        <p:spPr>
          <a:xfrm>
            <a:off x="6111935" y="4917239"/>
            <a:ext cx="62097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7" name="Line"/>
          <p:cNvSpPr/>
          <p:nvPr/>
        </p:nvSpPr>
        <p:spPr>
          <a:xfrm flipV="1">
            <a:off x="9021845" y="2982423"/>
            <a:ext cx="1" cy="4281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501847"/>
            <a:ext cx="830784" cy="83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453" y="6228262"/>
            <a:ext cx="830785" cy="66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33" y="3980206"/>
            <a:ext cx="1044424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100" y="4542825"/>
            <a:ext cx="991379" cy="667950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Pedestrian Crossing"/>
          <p:cNvSpPr/>
          <p:nvPr/>
        </p:nvSpPr>
        <p:spPr>
          <a:xfrm>
            <a:off x="11288777" y="3980675"/>
            <a:ext cx="277979" cy="457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29" y="0"/>
                </a:moveTo>
                <a:cubicBezTo>
                  <a:pt x="7736" y="0"/>
                  <a:pt x="7043" y="162"/>
                  <a:pt x="6514" y="483"/>
                </a:cubicBezTo>
                <a:cubicBezTo>
                  <a:pt x="5456" y="1127"/>
                  <a:pt x="5456" y="2169"/>
                  <a:pt x="6514" y="2812"/>
                </a:cubicBezTo>
                <a:cubicBezTo>
                  <a:pt x="7572" y="3455"/>
                  <a:pt x="9288" y="3455"/>
                  <a:pt x="10347" y="2812"/>
                </a:cubicBezTo>
                <a:cubicBezTo>
                  <a:pt x="11405" y="2169"/>
                  <a:pt x="11405" y="1127"/>
                  <a:pt x="10347" y="483"/>
                </a:cubicBezTo>
                <a:cubicBezTo>
                  <a:pt x="9817" y="162"/>
                  <a:pt x="9122" y="0"/>
                  <a:pt x="8429" y="0"/>
                </a:cubicBezTo>
                <a:close/>
                <a:moveTo>
                  <a:pt x="11172" y="3610"/>
                </a:moveTo>
                <a:cubicBezTo>
                  <a:pt x="9451" y="3587"/>
                  <a:pt x="7797" y="4202"/>
                  <a:pt x="7113" y="5239"/>
                </a:cubicBezTo>
                <a:lnTo>
                  <a:pt x="4935" y="8540"/>
                </a:lnTo>
                <a:lnTo>
                  <a:pt x="0" y="9903"/>
                </a:lnTo>
                <a:lnTo>
                  <a:pt x="873" y="11494"/>
                </a:lnTo>
                <a:lnTo>
                  <a:pt x="7304" y="9903"/>
                </a:lnTo>
                <a:lnTo>
                  <a:pt x="8429" y="8548"/>
                </a:lnTo>
                <a:lnTo>
                  <a:pt x="9641" y="11358"/>
                </a:lnTo>
                <a:lnTo>
                  <a:pt x="6509" y="14359"/>
                </a:lnTo>
                <a:lnTo>
                  <a:pt x="3312" y="21055"/>
                </a:lnTo>
                <a:lnTo>
                  <a:pt x="6472" y="21600"/>
                </a:lnTo>
                <a:lnTo>
                  <a:pt x="9787" y="16330"/>
                </a:lnTo>
                <a:lnTo>
                  <a:pt x="11519" y="15338"/>
                </a:lnTo>
                <a:lnTo>
                  <a:pt x="16964" y="21573"/>
                </a:lnTo>
                <a:lnTo>
                  <a:pt x="19876" y="20575"/>
                </a:lnTo>
                <a:lnTo>
                  <a:pt x="16012" y="15479"/>
                </a:lnTo>
                <a:lnTo>
                  <a:pt x="17155" y="10373"/>
                </a:lnTo>
                <a:lnTo>
                  <a:pt x="15077" y="6969"/>
                </a:lnTo>
                <a:lnTo>
                  <a:pt x="17558" y="7529"/>
                </a:lnTo>
                <a:lnTo>
                  <a:pt x="18848" y="11134"/>
                </a:lnTo>
                <a:lnTo>
                  <a:pt x="21600" y="11134"/>
                </a:lnTo>
                <a:lnTo>
                  <a:pt x="20133" y="5917"/>
                </a:lnTo>
                <a:lnTo>
                  <a:pt x="12883" y="3855"/>
                </a:lnTo>
                <a:cubicBezTo>
                  <a:pt x="12328" y="3697"/>
                  <a:pt x="11746" y="3618"/>
                  <a:pt x="11172" y="36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3" name="Line"/>
          <p:cNvSpPr/>
          <p:nvPr/>
        </p:nvSpPr>
        <p:spPr>
          <a:xfrm flipV="1">
            <a:off x="10549879" y="4277748"/>
            <a:ext cx="708671" cy="441872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4" name="shortest"/>
          <p:cNvSpPr txBox="1"/>
          <p:nvPr/>
        </p:nvSpPr>
        <p:spPr>
          <a:xfrm>
            <a:off x="10941061" y="4405535"/>
            <a:ext cx="9734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shortest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Demo 3: Hurricane Column Dum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Hurricane Column Dump</a:t>
            </a:r>
          </a:p>
        </p:txBody>
      </p:sp>
      <p:sp>
        <p:nvSpPr>
          <p:cNvPr id="597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column name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data in given column, associated with name</a:t>
            </a:r>
          </a:p>
          <a:p>
            <a:pPr marL="0" lvl="4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dump.py hurricanes.csv year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Baker: 1950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Camille: 1969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Eloise: 1975</a:t>
            </a:r>
            <a:br>
              <a:rPr sz="2800" dirty="0"/>
            </a:br>
            <a:r>
              <a:rPr sz="2800" dirty="0"/>
              <a:t>…</a:t>
            </a:r>
          </a:p>
        </p:txBody>
      </p:sp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Demo 4: Hurricanes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Hurricanes per Year</a:t>
            </a:r>
          </a:p>
        </p:txBody>
      </p:sp>
      <p:sp>
        <p:nvSpPr>
          <p:cNvPr id="601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 dirty="0">
                <a:latin typeface="+mn-lt"/>
              </a:rPr>
              <a:t>Input</a:t>
            </a:r>
            <a:r>
              <a:rPr dirty="0">
                <a:latin typeface="+mn-lt"/>
              </a:rP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+mn-lt"/>
              </a:rPr>
              <a:t>none typed (only a CSV file)</a:t>
            </a:r>
          </a:p>
          <a:p>
            <a:pPr marL="0" lvl="5" indent="0">
              <a:buSzTx/>
              <a:buNone/>
            </a:pPr>
            <a:r>
              <a:rPr b="1" dirty="0">
                <a:latin typeface="+mn-lt"/>
              </a:rPr>
              <a:t>Output</a:t>
            </a:r>
            <a:r>
              <a:rPr dirty="0">
                <a:latin typeface="+mn-lt"/>
              </a:rP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+mn-lt"/>
              </a:rPr>
              <a:t>the number of hurricanes in each year</a:t>
            </a:r>
          </a:p>
          <a:p>
            <a:pPr marL="0" lvl="4" indent="0">
              <a:buSzTx/>
              <a:buNone/>
            </a:pPr>
            <a:r>
              <a:rPr b="1" dirty="0">
                <a:latin typeface="+mn-lt"/>
              </a:rPr>
              <a:t>Example</a:t>
            </a:r>
            <a:r>
              <a:rPr dirty="0">
                <a:latin typeface="+mn-lt"/>
              </a:rPr>
              <a:t>:</a:t>
            </a:r>
            <a:br>
              <a:rPr dirty="0">
                <a:latin typeface="+mn-lt"/>
              </a:rPr>
            </a:br>
            <a:br>
              <a:rPr sz="2200" dirty="0">
                <a:latin typeface="+mn-lt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+mn-lt"/>
                <a:ea typeface="Courier"/>
                <a:cs typeface="Courier"/>
                <a:sym typeface="Courier"/>
              </a:rPr>
              <a:t>python yearly.py</a:t>
            </a:r>
            <a:br>
              <a:rPr sz="2800" b="1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1967: 23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1968: 29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2969: 15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…</a:t>
            </a:r>
          </a:p>
        </p:txBody>
      </p:sp>
      <p:pic>
        <p:nvPicPr>
          <p:cNvPr id="6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36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37" name="Rectangle"/>
          <p:cNvSpPr/>
          <p:nvPr/>
        </p:nvSpPr>
        <p:spPr>
          <a:xfrm>
            <a:off x="3596133" y="5705028"/>
            <a:ext cx="793900" cy="336005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" name="Rectangle"/>
          <p:cNvSpPr/>
          <p:nvPr/>
        </p:nvSpPr>
        <p:spPr>
          <a:xfrm>
            <a:off x="4383533" y="6646167"/>
            <a:ext cx="857946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" name="Rectangle"/>
          <p:cNvSpPr/>
          <p:nvPr/>
        </p:nvSpPr>
        <p:spPr>
          <a:xfrm>
            <a:off x="6036741" y="5401567"/>
            <a:ext cx="1958877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" name="cells"/>
          <p:cNvSpPr txBox="1"/>
          <p:nvPr/>
        </p:nvSpPr>
        <p:spPr>
          <a:xfrm>
            <a:off x="1677119" y="5644430"/>
            <a:ext cx="7859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Demo 5: Hurricane Names and Stereotypes"/>
          <p:cNvSpPr txBox="1">
            <a:spLocks noGrp="1"/>
          </p:cNvSpPr>
          <p:nvPr>
            <p:ph type="title"/>
          </p:nvPr>
        </p:nvSpPr>
        <p:spPr>
          <a:xfrm>
            <a:off x="476250" y="422355"/>
            <a:ext cx="120523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Hurricane Names and Stereotypes</a:t>
            </a:r>
          </a:p>
        </p:txBody>
      </p:sp>
      <p:pic>
        <p:nvPicPr>
          <p:cNvPr id="6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682750"/>
            <a:ext cx="10287000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Rectangle"/>
          <p:cNvSpPr/>
          <p:nvPr/>
        </p:nvSpPr>
        <p:spPr>
          <a:xfrm rot="10800000">
            <a:off x="1153120" y="6226323"/>
            <a:ext cx="10495360" cy="60409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7" name="what would it take to try to replicate this study?"/>
          <p:cNvSpPr txBox="1"/>
          <p:nvPr/>
        </p:nvSpPr>
        <p:spPr>
          <a:xfrm>
            <a:off x="3448680" y="7956976"/>
            <a:ext cx="610744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what would it take to try to replicate this study?</a:t>
            </a:r>
          </a:p>
        </p:txBody>
      </p:sp>
      <p:sp>
        <p:nvSpPr>
          <p:cNvPr id="608" name="simple version: classify names and count deaths"/>
          <p:cNvSpPr txBox="1"/>
          <p:nvPr/>
        </p:nvSpPr>
        <p:spPr>
          <a:xfrm>
            <a:off x="3455091" y="8690747"/>
            <a:ext cx="60946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simple version: classify names and count deaths</a:t>
            </a:r>
          </a:p>
        </p:txBody>
      </p:sp>
      <p:sp>
        <p:nvSpPr>
          <p:cNvPr id="609" name="this analysis is tricky and much debated"/>
          <p:cNvSpPr txBox="1"/>
          <p:nvPr/>
        </p:nvSpPr>
        <p:spPr>
          <a:xfrm>
            <a:off x="3980876" y="7194976"/>
            <a:ext cx="50430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this analysis is tricky and much debated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44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45" name="Rectangle"/>
          <p:cNvSpPr/>
          <p:nvPr/>
        </p:nvSpPr>
        <p:spPr>
          <a:xfrm>
            <a:off x="3621533" y="4835078"/>
            <a:ext cx="793900" cy="3950594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" name="Rectangle"/>
          <p:cNvSpPr/>
          <p:nvPr/>
        </p:nvSpPr>
        <p:spPr>
          <a:xfrm>
            <a:off x="7954515" y="4800996"/>
            <a:ext cx="822550" cy="3975250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" name="Rectangle"/>
          <p:cNvSpPr/>
          <p:nvPr/>
        </p:nvSpPr>
        <p:spPr>
          <a:xfrm>
            <a:off x="5236095" y="4801195"/>
            <a:ext cx="800994" cy="3981897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8" name="columns"/>
          <p:cNvSpPr txBox="1"/>
          <p:nvPr/>
        </p:nvSpPr>
        <p:spPr>
          <a:xfrm>
            <a:off x="953144" y="5796830"/>
            <a:ext cx="1395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columns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  <a:r>
              <a:rPr dirty="0"/>
              <a:t> (e.g., Excel)</a:t>
            </a:r>
          </a:p>
        </p:txBody>
      </p:sp>
      <p:sp>
        <p:nvSpPr>
          <p:cNvPr id="152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53" name="Rectangle"/>
          <p:cNvSpPr/>
          <p:nvPr/>
        </p:nvSpPr>
        <p:spPr>
          <a:xfrm>
            <a:off x="3086100" y="5118100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" name="Rectangle"/>
          <p:cNvSpPr/>
          <p:nvPr/>
        </p:nvSpPr>
        <p:spPr>
          <a:xfrm>
            <a:off x="3089051" y="60325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Rectangle"/>
          <p:cNvSpPr/>
          <p:nvPr/>
        </p:nvSpPr>
        <p:spPr>
          <a:xfrm>
            <a:off x="3152551" y="72390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rows"/>
          <p:cNvSpPr txBox="1"/>
          <p:nvPr/>
        </p:nvSpPr>
        <p:spPr>
          <a:xfrm>
            <a:off x="1429146" y="5974630"/>
            <a:ext cx="850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rows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59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60" name="header"/>
          <p:cNvSpPr txBox="1"/>
          <p:nvPr/>
        </p:nvSpPr>
        <p:spPr>
          <a:xfrm>
            <a:off x="1525810" y="4749799"/>
            <a:ext cx="1190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header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ectangle"/>
          <p:cNvSpPr/>
          <p:nvPr/>
        </p:nvSpPr>
        <p:spPr>
          <a:xfrm>
            <a:off x="3111500" y="4820369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66" name="Spreadsheets often allow different data type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allow different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types</a:t>
            </a:r>
          </a:p>
        </p:txBody>
      </p:sp>
      <p:sp>
        <p:nvSpPr>
          <p:cNvPr id="167" name="Callout"/>
          <p:cNvSpPr/>
          <p:nvPr/>
        </p:nvSpPr>
        <p:spPr>
          <a:xfrm>
            <a:off x="7918648" y="5435600"/>
            <a:ext cx="22189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8" y="0"/>
                </a:moveTo>
                <a:cubicBezTo>
                  <a:pt x="277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277" y="21600"/>
                  <a:pt x="618" y="21600"/>
                </a:cubicBezTo>
                <a:lnTo>
                  <a:pt x="8171" y="21600"/>
                </a:lnTo>
                <a:cubicBezTo>
                  <a:pt x="8350" y="21600"/>
                  <a:pt x="8510" y="21076"/>
                  <a:pt x="8623" y="20277"/>
                </a:cubicBezTo>
                <a:lnTo>
                  <a:pt x="21600" y="12034"/>
                </a:lnTo>
                <a:lnTo>
                  <a:pt x="8785" y="3893"/>
                </a:lnTo>
                <a:cubicBezTo>
                  <a:pt x="8770" y="1731"/>
                  <a:pt x="8503" y="0"/>
                  <a:pt x="8171" y="0"/>
                </a:cubicBezTo>
                <a:lnTo>
                  <a:pt x="61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Callout"/>
          <p:cNvSpPr/>
          <p:nvPr/>
        </p:nvSpPr>
        <p:spPr>
          <a:xfrm>
            <a:off x="3030339" y="5422900"/>
            <a:ext cx="13807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14" y="0"/>
                </a:moveTo>
                <a:cubicBezTo>
                  <a:pt x="9565" y="0"/>
                  <a:pt x="9121" y="1823"/>
                  <a:pt x="9121" y="4071"/>
                </a:cubicBezTo>
                <a:lnTo>
                  <a:pt x="9121" y="4681"/>
                </a:lnTo>
                <a:lnTo>
                  <a:pt x="0" y="10380"/>
                </a:lnTo>
                <a:lnTo>
                  <a:pt x="9121" y="16079"/>
                </a:lnTo>
                <a:lnTo>
                  <a:pt x="9121" y="17529"/>
                </a:lnTo>
                <a:cubicBezTo>
                  <a:pt x="9121" y="19777"/>
                  <a:pt x="9565" y="21600"/>
                  <a:pt x="10114" y="21600"/>
                </a:cubicBezTo>
                <a:lnTo>
                  <a:pt x="20607" y="21600"/>
                </a:lnTo>
                <a:cubicBezTo>
                  <a:pt x="21155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55" y="0"/>
                  <a:pt x="20607" y="0"/>
                </a:cubicBezTo>
                <a:lnTo>
                  <a:pt x="1011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text"/>
          <p:cNvSpPr txBox="1"/>
          <p:nvPr/>
        </p:nvSpPr>
        <p:spPr>
          <a:xfrm>
            <a:off x="2128812" y="5362773"/>
            <a:ext cx="7695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70" name="numbers"/>
          <p:cNvSpPr txBox="1"/>
          <p:nvPr/>
        </p:nvSpPr>
        <p:spPr>
          <a:xfrm>
            <a:off x="10294887" y="5362773"/>
            <a:ext cx="14689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2902</Words>
  <Application>Microsoft Macintosh PowerPoint</Application>
  <PresentationFormat>Custom</PresentationFormat>
  <Paragraphs>706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Calibri</vt:lpstr>
      <vt:lpstr>Courier</vt:lpstr>
      <vt:lpstr>Gill Sans</vt:lpstr>
      <vt:lpstr>Gill Sans Light</vt:lpstr>
      <vt:lpstr>White</vt:lpstr>
      <vt:lpstr>[220 / 319] Tabular Data</vt:lpstr>
      <vt:lpstr>Learning Objectives Today</vt:lpstr>
      <vt:lpstr>Today's Outline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Excel Files</vt:lpstr>
      <vt:lpstr>Today's Outline</vt:lpstr>
      <vt:lpstr>CSVs</vt:lpstr>
      <vt:lpstr>CSV Files</vt:lpstr>
      <vt:lpstr>Basic Syntax</vt:lpstr>
      <vt:lpstr>Basic Syntax</vt:lpstr>
      <vt:lpstr>Basic Syntax</vt:lpstr>
      <vt:lpstr>Basic Syntax</vt:lpstr>
      <vt:lpstr>Basic Syntax</vt:lpstr>
      <vt:lpstr>Advanced Syntax</vt:lpstr>
      <vt:lpstr>Today's Outline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Today's Outline</vt:lpstr>
      <vt:lpstr>Example: Restaurant Location Lookup</vt:lpstr>
      <vt:lpstr>Practice: Nearest Restaurant Search</vt:lpstr>
      <vt:lpstr>Challenge: Hurricane Column Dump</vt:lpstr>
      <vt:lpstr>Challenge: Hurricanes per Year</vt:lpstr>
      <vt:lpstr>Challenge: Hurricane Names and Stereotypes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[220] Tabular Data</dc:title>
  <cp:lastModifiedBy>MEENA SYAMKUMAR</cp:lastModifiedBy>
  <cp:revision>15</cp:revision>
  <dcterms:modified xsi:type="dcterms:W3CDTF">2021-10-12T18:48:01Z</dcterms:modified>
</cp:coreProperties>
</file>